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66" r:id="rId3"/>
    <p:sldId id="272" r:id="rId4"/>
    <p:sldId id="267" r:id="rId5"/>
    <p:sldId id="268" r:id="rId6"/>
    <p:sldId id="269" r:id="rId7"/>
    <p:sldId id="270" r:id="rId8"/>
    <p:sldId id="271" r:id="rId9"/>
    <p:sldId id="274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77F-E637-4326-AF22-DF5FBF2974D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1F5-5361-4FD7-A038-4E5D40634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9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77F-E637-4326-AF22-DF5FBF2974D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1F5-5361-4FD7-A038-4E5D40634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9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77F-E637-4326-AF22-DF5FBF2974D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1F5-5361-4FD7-A038-4E5D40634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16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77F-E637-4326-AF22-DF5FBF2974D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1F5-5361-4FD7-A038-4E5D406343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5620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77F-E637-4326-AF22-DF5FBF2974D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1F5-5361-4FD7-A038-4E5D40634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70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77F-E637-4326-AF22-DF5FBF2974D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1F5-5361-4FD7-A038-4E5D40634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26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77F-E637-4326-AF22-DF5FBF2974D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1F5-5361-4FD7-A038-4E5D40634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6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77F-E637-4326-AF22-DF5FBF2974D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1F5-5361-4FD7-A038-4E5D40634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03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77F-E637-4326-AF22-DF5FBF2974D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1F5-5361-4FD7-A038-4E5D40634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77F-E637-4326-AF22-DF5FBF2974D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1F5-5361-4FD7-A038-4E5D40634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8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77F-E637-4326-AF22-DF5FBF2974D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1F5-5361-4FD7-A038-4E5D40634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3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77F-E637-4326-AF22-DF5FBF2974D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1F5-5361-4FD7-A038-4E5D40634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2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77F-E637-4326-AF22-DF5FBF2974D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1F5-5361-4FD7-A038-4E5D40634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4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77F-E637-4326-AF22-DF5FBF2974D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1F5-5361-4FD7-A038-4E5D40634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77F-E637-4326-AF22-DF5FBF2974D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1F5-5361-4FD7-A038-4E5D40634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4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77F-E637-4326-AF22-DF5FBF2974D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1F5-5361-4FD7-A038-4E5D40634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9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77F-E637-4326-AF22-DF5FBF2974D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1F5-5361-4FD7-A038-4E5D40634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5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AB5F677F-E637-4326-AF22-DF5FBF2974D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9BE41F5-5361-4FD7-A038-4E5D40634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267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762000"/>
            <a:ext cx="7848600" cy="5164659"/>
          </a:xfrm>
          <a:ln w="76200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087" y="1219201"/>
            <a:ext cx="7080026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Annotation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Homework – Due Friday </a:t>
            </a:r>
            <a:r>
              <a:rPr lang="en-US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8/26</a:t>
            </a:r>
            <a:endParaRPr lang="en-US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59215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32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Read the excerpt by Eudora Welty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32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Annotate it as preparation for discussion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32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Focus on: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Diction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Figurative Language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Imagery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  <a:endParaRPr lang="en-US" sz="24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6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52" y="0"/>
            <a:ext cx="7765322" cy="97045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/>
              </a:rPr>
              <a:t>What is an annotation?</a:t>
            </a:r>
            <a:endParaRPr lang="en-US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70450"/>
            <a:ext cx="7765322" cy="4058751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 smtClean="0"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32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 annotation is a note of explanation or comment added to a text or diagram – kind of like a side-note!</a:t>
            </a:r>
            <a:endParaRPr lang="en-US" sz="3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do good lit students do this?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provides interaction with the text, so you will understand more of what you are reading.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6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-22860" y="0"/>
            <a:ext cx="7765322" cy="97045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Why it</a:t>
            </a:r>
            <a:r>
              <a:rPr lang="en-US" altLang="en-US" sz="3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’</a:t>
            </a:r>
            <a:r>
              <a:rPr lang="en-US" sz="3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 important to annotate…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81000" y="564135"/>
            <a:ext cx="7765322" cy="565895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Although annotation may feel like a pain in the behind, it will be an immense aid in understanding what you read.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In order to become a thoughtful and thorough reader and writer, you should choose to annotate. 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Gives context to what you are reading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Highlights/emphasizes specific points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Provides fodder for your literary essays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Provides fodder for literary discussions</a:t>
            </a:r>
            <a:endParaRPr lang="en-US" sz="26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sz="3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67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70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effectLst/>
                <a:latin typeface="Arial" charset="0"/>
                <a:ea typeface="+mj-ea"/>
              </a:rPr>
              <a:t>What to write </a:t>
            </a:r>
            <a:r>
              <a:rPr lang="en-US" b="1" dirty="0" smtClean="0">
                <a:solidFill>
                  <a:schemeClr val="bg1"/>
                </a:solidFill>
                <a:effectLst/>
                <a:latin typeface="Arial" charset="0"/>
                <a:ea typeface="+mj-ea"/>
              </a:rPr>
              <a:t>while annotating</a:t>
            </a:r>
            <a:endParaRPr lang="en-US" b="1" dirty="0">
              <a:solidFill>
                <a:schemeClr val="bg1"/>
              </a:solidFill>
              <a:effectLst/>
              <a:latin typeface="Arial" charset="0"/>
              <a:ea typeface="+mj-ea"/>
            </a:endParaRP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685346" y="1112857"/>
            <a:ext cx="7765322" cy="4058751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questions as you read (examples)</a:t>
            </a:r>
          </a:p>
          <a:p>
            <a:pPr lvl="2">
              <a:buFont typeface="Wingdings" panose="05000000000000000000" pitchFamily="2" charset="2"/>
              <a:buChar char="ü"/>
              <a:defRPr/>
            </a:pP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does this mean?</a:t>
            </a:r>
          </a:p>
          <a:p>
            <a:pPr lvl="2">
              <a:buFont typeface="Wingdings" panose="05000000000000000000" pitchFamily="2" charset="2"/>
              <a:buChar char="ü"/>
              <a:defRPr/>
            </a:pP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the writer done this for a purpose? </a:t>
            </a:r>
          </a:p>
          <a:p>
            <a:pPr lvl="2">
              <a:buFont typeface="Wingdings" panose="05000000000000000000" pitchFamily="2" charset="2"/>
              <a:buChar char="ü"/>
              <a:defRPr/>
            </a:pP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is this language used?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your questions in the margins.</a:t>
            </a:r>
            <a:endParaRPr lang="en-US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 to what you read: 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Surprised?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Angered?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Moved emotionally?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do I feel she is devouring him?</a:t>
            </a:r>
          </a:p>
        </p:txBody>
      </p:sp>
    </p:spTree>
    <p:extLst>
      <p:ext uri="{BB962C8B-B14F-4D97-AF65-F5344CB8AC3E}">
        <p14:creationId xmlns:p14="http://schemas.microsoft.com/office/powerpoint/2010/main" val="329048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70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effectLst/>
                <a:latin typeface="Arial" charset="0"/>
                <a:ea typeface="+mj-ea"/>
              </a:rPr>
              <a:t>What to write 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Arial" charset="0"/>
                <a:ea typeface="+mj-ea"/>
              </a:rPr>
              <a:t>while annotating…cont’d</a:t>
            </a:r>
            <a:endParaRPr lang="en-US" sz="2800" b="1" dirty="0">
              <a:solidFill>
                <a:schemeClr val="bg1"/>
              </a:solidFill>
              <a:effectLst/>
              <a:ea typeface="+mj-ea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51618" y="1199050"/>
            <a:ext cx="7765322" cy="4058751"/>
          </a:xfrm>
        </p:spPr>
        <p:txBody>
          <a:bodyPr>
            <a:normAutofit/>
          </a:bodyPr>
          <a:lstStyle/>
          <a:p>
            <a:pPr marL="36900" indent="0" eaLnBrk="1" hangingPunct="1">
              <a:buNone/>
              <a:defRPr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32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Make connections: 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there a connection with another piece you have read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Does this remind you of something else?</a:t>
            </a:r>
            <a:endParaRPr lang="en-US" sz="2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Record connections to create meaning and relevancy. </a:t>
            </a:r>
          </a:p>
        </p:txBody>
      </p:sp>
    </p:spTree>
    <p:extLst>
      <p:ext uri="{BB962C8B-B14F-4D97-AF65-F5344CB8AC3E}">
        <p14:creationId xmlns:p14="http://schemas.microsoft.com/office/powerpoint/2010/main" val="221314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86595" y="651366"/>
            <a:ext cx="7765322" cy="4058751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 sz="2800" b="1" dirty="0" smtClean="0">
              <a:solidFill>
                <a:schemeClr val="accent3"/>
              </a:solidFill>
            </a:endParaRP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Leave a trail of literary bread crumbs: 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 you recognize an idea you think might be worth remembering? 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there a </a:t>
            </a:r>
            <a:r>
              <a:rPr lang="en-US" altLang="en-US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big idea</a:t>
            </a:r>
            <a:r>
              <a:rPr lang="en-US" altLang="en-US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that is at the foundation of the article?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there a comment or idea that relates to the prompt or essay question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there syntax that makes you go “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Hmmmm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en-US" sz="24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 you see any rhetorical strategies or appeals?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These are important to locate, as they are what you might quote in your investigation or written essay later.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166141"/>
            <a:ext cx="8839200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Arial" charset="0"/>
              </a:rPr>
              <a:t>What to write while annotating…cont’d</a:t>
            </a:r>
            <a:endParaRPr lang="en-US" sz="28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9751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762000" y="1122850"/>
            <a:ext cx="7765322" cy="52578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Define/note new words: 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Reading comprehension problems occur because of unfamiliar vocabulary.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 not too much trouble to look up the word in the dictionary.</a:t>
            </a:r>
          </a:p>
          <a:p>
            <a:pPr lvl="2">
              <a:buFont typeface="Wingdings" panose="05000000000000000000" pitchFamily="2" charset="2"/>
              <a:buChar char="ü"/>
              <a:defRPr/>
            </a:pPr>
            <a:r>
              <a:rPr lang="en-US" sz="26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you physically can</a:t>
            </a:r>
            <a:r>
              <a:rPr lang="en-US" altLang="en-US" sz="26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6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 look up the word as you encounter it, circle it and look it up at your first opportunity. </a:t>
            </a:r>
          </a:p>
          <a:p>
            <a:pPr lvl="2"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CONTEXT CLUES will come in handy if you cannot look up a word. 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65322" cy="970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effectLst/>
                <a:latin typeface="Arial" charset="0"/>
                <a:ea typeface="+mj-ea"/>
              </a:rPr>
              <a:t>What to write 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Arial" charset="0"/>
                <a:ea typeface="+mj-ea"/>
              </a:rPr>
              <a:t>while annotating…cont’d</a:t>
            </a:r>
            <a:endParaRPr lang="en-US" sz="2800" b="1" dirty="0">
              <a:solidFill>
                <a:schemeClr val="bg1"/>
              </a:solidFill>
              <a:effectLst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1709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After you read…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32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Summarize what you</a:t>
            </a:r>
            <a:r>
              <a:rPr lang="en-US" altLang="en-US" sz="32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32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 read: 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assure comprehension, rewrite the piece noting the essential points, using only a couple of sentences.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is key to truly understanding a piece of literature or nonfiction.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ü"/>
              <a:defRPr/>
            </a:pPr>
            <a:r>
              <a:rPr lang="en-US" sz="26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Much more difficult with a LONG piece of literature, but is doable with shorter pieces and poetry.</a:t>
            </a:r>
          </a:p>
        </p:txBody>
      </p:sp>
    </p:spTree>
    <p:extLst>
      <p:ext uri="{BB962C8B-B14F-4D97-AF65-F5344CB8AC3E}">
        <p14:creationId xmlns:p14="http://schemas.microsoft.com/office/powerpoint/2010/main" val="142285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harriganwinter.weebly.com/uploads/8/8/5/7/8857382/annot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4419600" cy="6160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57800" y="8382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This is what it can look like…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1905000"/>
            <a:ext cx="3200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Some people use different colors for different notations.</a:t>
            </a:r>
          </a:p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Some people use highlighters, but you can’t use them in the AP Lit/Comp exam.</a:t>
            </a: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Find your own technique, just do it.</a:t>
            </a: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88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FF747C5C-A8E8-4833-9E55-3D08FE4E48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9382</TotalTime>
  <Words>512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Calisto MT</vt:lpstr>
      <vt:lpstr>Times New Roman</vt:lpstr>
      <vt:lpstr>Trebuchet MS</vt:lpstr>
      <vt:lpstr>Wingdings</vt:lpstr>
      <vt:lpstr>Wingdings 2</vt:lpstr>
      <vt:lpstr>Slate</vt:lpstr>
      <vt:lpstr>Annotation</vt:lpstr>
      <vt:lpstr>What is an annotation?</vt:lpstr>
      <vt:lpstr>Why it’s important to annotate…</vt:lpstr>
      <vt:lpstr>What to write while annotating</vt:lpstr>
      <vt:lpstr>What to write while annotating…cont’d</vt:lpstr>
      <vt:lpstr>PowerPoint Presentation</vt:lpstr>
      <vt:lpstr>What to write while annotating…cont’d</vt:lpstr>
      <vt:lpstr>After you read…</vt:lpstr>
      <vt:lpstr>PowerPoint Presentation</vt:lpstr>
      <vt:lpstr>Homework – Due Friday 8/26</vt:lpstr>
    </vt:vector>
  </TitlesOfParts>
  <Company>Rutherford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Work Sept. 15, 2014</dc:title>
  <dc:creator>rikiwill</dc:creator>
  <cp:lastModifiedBy>Edie Pondillo</cp:lastModifiedBy>
  <cp:revision>42</cp:revision>
  <dcterms:created xsi:type="dcterms:W3CDTF">2014-09-15T13:14:40Z</dcterms:created>
  <dcterms:modified xsi:type="dcterms:W3CDTF">2016-08-25T19:45:05Z</dcterms:modified>
</cp:coreProperties>
</file>