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6"/>
  </p:notesMasterIdLst>
  <p:handoutMasterIdLst>
    <p:handoutMasterId r:id="rId27"/>
  </p:handoutMasterIdLst>
  <p:sldIdLst>
    <p:sldId id="256" r:id="rId3"/>
    <p:sldId id="257" r:id="rId4"/>
    <p:sldId id="270" r:id="rId5"/>
    <p:sldId id="271" r:id="rId6"/>
    <p:sldId id="272" r:id="rId7"/>
    <p:sldId id="273" r:id="rId8"/>
    <p:sldId id="274" r:id="rId9"/>
    <p:sldId id="275" r:id="rId10"/>
    <p:sldId id="276" r:id="rId11"/>
    <p:sldId id="277"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Lst>
  <p:sldSz cx="9144000" cy="6858000" type="screen4x3"/>
  <p:notesSz cx="70104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9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E84545-7518-4029-BF19-781EAA98434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50FC3EC4-C383-4C7E-8EA4-668B0966564F}"/>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3B5CB01-B53B-4AD8-A6BE-C36B976E04D9}" type="datetimeFigureOut">
              <a:rPr lang="en-US" smtClean="0"/>
              <a:t>10/23/2017</a:t>
            </a:fld>
            <a:endParaRPr lang="en-US"/>
          </a:p>
        </p:txBody>
      </p:sp>
      <p:sp>
        <p:nvSpPr>
          <p:cNvPr id="4" name="Footer Placeholder 3">
            <a:extLst>
              <a:ext uri="{FF2B5EF4-FFF2-40B4-BE49-F238E27FC236}">
                <a16:creationId xmlns:a16="http://schemas.microsoft.com/office/drawing/2014/main" id="{D13C1A67-BCBE-4D36-99E9-30CD7E3E8C5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AD215-60F4-49E5-A5CA-AF77747C97E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55831A7-4971-42BC-8EE9-AD4A1B311B50}" type="slidenum">
              <a:rPr lang="en-US" smtClean="0"/>
              <a:t>‹#›</a:t>
            </a:fld>
            <a:endParaRPr lang="en-US"/>
          </a:p>
        </p:txBody>
      </p:sp>
    </p:spTree>
    <p:extLst>
      <p:ext uri="{BB962C8B-B14F-4D97-AF65-F5344CB8AC3E}">
        <p14:creationId xmlns:p14="http://schemas.microsoft.com/office/powerpoint/2010/main" val="3569864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47E72A-D913-4DC2-9E0A-E520CE8FCC86}" type="datetimeFigureOut">
              <a:rPr lang="en-US" smtClean="0"/>
              <a:pPr/>
              <a:t>10/23/2017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extLst>
      <p:ext uri="{BB962C8B-B14F-4D97-AF65-F5344CB8AC3E}">
        <p14:creationId xmlns:p14="http://schemas.microsoft.com/office/powerpoint/2010/main" val="108734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extLst>
      <p:ext uri="{BB962C8B-B14F-4D97-AF65-F5344CB8AC3E}">
        <p14:creationId xmlns:p14="http://schemas.microsoft.com/office/powerpoint/2010/main" val="1546337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extLst>
      <p:ext uri="{BB962C8B-B14F-4D97-AF65-F5344CB8AC3E}">
        <p14:creationId xmlns:p14="http://schemas.microsoft.com/office/powerpoint/2010/main" val="3269365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extLst>
      <p:ext uri="{BB962C8B-B14F-4D97-AF65-F5344CB8AC3E}">
        <p14:creationId xmlns:p14="http://schemas.microsoft.com/office/powerpoint/2010/main" val="1945548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extLst>
      <p:ext uri="{BB962C8B-B14F-4D97-AF65-F5344CB8AC3E}">
        <p14:creationId xmlns:p14="http://schemas.microsoft.com/office/powerpoint/2010/main" val="2400938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extLst>
      <p:ext uri="{BB962C8B-B14F-4D97-AF65-F5344CB8AC3E}">
        <p14:creationId xmlns:p14="http://schemas.microsoft.com/office/powerpoint/2010/main" val="2403101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extLst>
      <p:ext uri="{BB962C8B-B14F-4D97-AF65-F5344CB8AC3E}">
        <p14:creationId xmlns:p14="http://schemas.microsoft.com/office/powerpoint/2010/main" val="134285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extLst>
      <p:ext uri="{BB962C8B-B14F-4D97-AF65-F5344CB8AC3E}">
        <p14:creationId xmlns:p14="http://schemas.microsoft.com/office/powerpoint/2010/main" val="986411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extLst>
      <p:ext uri="{BB962C8B-B14F-4D97-AF65-F5344CB8AC3E}">
        <p14:creationId xmlns:p14="http://schemas.microsoft.com/office/powerpoint/2010/main" val="3189417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extLst>
      <p:ext uri="{BB962C8B-B14F-4D97-AF65-F5344CB8AC3E}">
        <p14:creationId xmlns:p14="http://schemas.microsoft.com/office/powerpoint/2010/main" val="367777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extLst>
      <p:ext uri="{BB962C8B-B14F-4D97-AF65-F5344CB8AC3E}">
        <p14:creationId xmlns:p14="http://schemas.microsoft.com/office/powerpoint/2010/main" val="2066744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extLst>
      <p:ext uri="{BB962C8B-B14F-4D97-AF65-F5344CB8AC3E}">
        <p14:creationId xmlns:p14="http://schemas.microsoft.com/office/powerpoint/2010/main" val="18283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extLst>
      <p:ext uri="{BB962C8B-B14F-4D97-AF65-F5344CB8AC3E}">
        <p14:creationId xmlns:p14="http://schemas.microsoft.com/office/powerpoint/2010/main" val="4291665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extLst>
      <p:ext uri="{BB962C8B-B14F-4D97-AF65-F5344CB8AC3E}">
        <p14:creationId xmlns:p14="http://schemas.microsoft.com/office/powerpoint/2010/main" val="1064463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190508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40173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369563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325624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3005182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2295720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Beginning</a:t>
            </a:r>
            <a:r>
              <a:rPr lang="en-US" baseline="0" dirty="0"/>
              <a:t> c</a:t>
            </a:r>
            <a:r>
              <a:rPr lang="en-US" dirty="0"/>
              <a:t>ourse details </a:t>
            </a:r>
            <a:r>
              <a:rPr lang="en-US" baseline="0" dirty="0"/>
              <a:t>and/or books/materials needed for a class/project.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4269165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10/23/2017 10:21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10/23/2017 10:21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10/23/2017 10:21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10/23/2017 10:21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10/23/2017 10:21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10/23/2017 10:21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10/23/2017 10:21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8">
              <a:rPr lang="en-US" smtClean="0"/>
              <a:pPr/>
              <a:t>10/23/2017 10:21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10/23/2017 10:21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10/23/2017 10:21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10/23/2017 10:21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10/23/2017 10:21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5021337"/>
            <a:ext cx="6477000" cy="1371600"/>
          </a:xfrm>
        </p:spPr>
        <p:txBody>
          <a:bodyPr>
            <a:normAutofit fontScale="90000"/>
          </a:bodyPr>
          <a:lstStyle/>
          <a:p>
            <a:r>
              <a:rPr lang="en-US" dirty="0">
                <a:solidFill>
                  <a:schemeClr val="accent1">
                    <a:lumMod val="75000"/>
                  </a:schemeClr>
                </a:solidFill>
              </a:rPr>
              <a:t>Free-response essay</a:t>
            </a:r>
            <a:br>
              <a:rPr lang="en-US" sz="3600" dirty="0">
                <a:solidFill>
                  <a:schemeClr val="accent1">
                    <a:lumMod val="75000"/>
                  </a:schemeClr>
                </a:solidFill>
              </a:rPr>
            </a:br>
            <a:endParaRPr lang="en-US" dirty="0">
              <a:solidFill>
                <a:schemeClr val="accent1">
                  <a:lumMod val="75000"/>
                </a:schemeClr>
              </a:solidFill>
            </a:endParaRPr>
          </a:p>
        </p:txBody>
      </p:sp>
      <p:sp>
        <p:nvSpPr>
          <p:cNvPr id="3" name="Rectangle 2"/>
          <p:cNvSpPr>
            <a:spLocks noGrp="1"/>
          </p:cNvSpPr>
          <p:nvPr>
            <p:ph type="subTitle" idx="1"/>
          </p:nvPr>
        </p:nvSpPr>
        <p:spPr/>
        <p:txBody>
          <a:bodyPr>
            <a:normAutofit/>
          </a:bodyPr>
          <a:lstStyle/>
          <a:p>
            <a:r>
              <a:rPr lang="en-US" dirty="0"/>
              <a:t>AP Lit/Comp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600" dirty="0">
                <a:latin typeface="Bookman Old Style" panose="02050604050505020204" pitchFamily="18" charset="0"/>
              </a:rPr>
              <a:t>Sample question - 2009</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normAutofit/>
          </a:bodyPr>
          <a:lstStyle/>
          <a:p>
            <a:r>
              <a:rPr lang="en-US" dirty="0"/>
              <a:t>Many works of literature deal with political or social issues. Choose a novel or play that focuses on a political or social issue. Then write an essay in which you analyze how the author uses literary elements to explore this issue and explain how the issue contributes to the meaning of the work as a whole. Do not merely summarize the plot.</a:t>
            </a:r>
            <a:endParaRPr lang="en-US" dirty="0">
              <a:latin typeface="Bookman Old Style" panose="02050604050505020204" pitchFamily="18" charset="0"/>
            </a:endParaRPr>
          </a:p>
        </p:txBody>
      </p:sp>
    </p:spTree>
    <p:extLst>
      <p:ext uri="{BB962C8B-B14F-4D97-AF65-F5344CB8AC3E}">
        <p14:creationId xmlns:p14="http://schemas.microsoft.com/office/powerpoint/2010/main" val="121686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600" dirty="0">
                <a:latin typeface="Bookman Old Style" panose="02050604050505020204" pitchFamily="18" charset="0"/>
              </a:rPr>
              <a:t>Sample question - 2014</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normAutofit/>
          </a:bodyPr>
          <a:lstStyle/>
          <a:p>
            <a:r>
              <a:rPr lang="en-US" dirty="0"/>
              <a:t>It has often been said that what we value can be determined only by what we sacrifice. Consider how this statement applies to a character from a novel or play. Select a character that has deliberately sacrificed, surrendered, or forfeited something in a way that highlights that character’s values. Then write a well-organized essay in which you analyze how the particular sacrifice illuminates the character’s values and provides a deeper understanding of the meaning of the work as a whole. </a:t>
            </a:r>
            <a:endParaRPr lang="en-US" dirty="0">
              <a:latin typeface="Bookman Old Style" panose="02050604050505020204" pitchFamily="18" charset="0"/>
            </a:endParaRPr>
          </a:p>
        </p:txBody>
      </p:sp>
    </p:spTree>
    <p:extLst>
      <p:ext uri="{BB962C8B-B14F-4D97-AF65-F5344CB8AC3E}">
        <p14:creationId xmlns:p14="http://schemas.microsoft.com/office/powerpoint/2010/main" val="320096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600" dirty="0">
                <a:latin typeface="Bookman Old Style" panose="02050604050505020204" pitchFamily="18" charset="0"/>
              </a:rPr>
              <a:t>Sample question - 2017</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normAutofit/>
          </a:bodyPr>
          <a:lstStyle/>
          <a:p>
            <a:r>
              <a:rPr lang="en-US" dirty="0"/>
              <a:t>Select a novel, play, or epic poem that features a character whose origins are unusual or mysterious. Then write an essay in which you analyze how these origins shape the character and that character’s relationships, and how the origins contribute to the meaning of the work as a whole</a:t>
            </a:r>
            <a:endParaRPr lang="en-US" dirty="0">
              <a:latin typeface="Bookman Old Style" panose="02050604050505020204" pitchFamily="18" charset="0"/>
            </a:endParaRPr>
          </a:p>
        </p:txBody>
      </p:sp>
    </p:spTree>
    <p:extLst>
      <p:ext uri="{BB962C8B-B14F-4D97-AF65-F5344CB8AC3E}">
        <p14:creationId xmlns:p14="http://schemas.microsoft.com/office/powerpoint/2010/main" val="232592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600" dirty="0">
                <a:latin typeface="Bookman Old Style" panose="02050604050505020204" pitchFamily="18" charset="0"/>
              </a:rPr>
              <a:t>Example</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normAutofit/>
          </a:bodyPr>
          <a:lstStyle/>
          <a:p>
            <a:r>
              <a:rPr lang="en-US" dirty="0">
                <a:latin typeface="Bookman Old Style" panose="02050604050505020204" pitchFamily="18" charset="0"/>
              </a:rPr>
              <a:t>Often in literature, a literal or figurative journey is a significant factor in the development of a character or the meaning of the work. Choose a full-length work and write a well-organized essay in which you discuss the literal and/or figurative nature of the journey and how it affects characterization and theme. You may choose from the list below or another full-length work of literary merit.</a:t>
            </a:r>
          </a:p>
        </p:txBody>
      </p:sp>
    </p:spTree>
    <p:extLst>
      <p:ext uri="{BB962C8B-B14F-4D97-AF65-F5344CB8AC3E}">
        <p14:creationId xmlns:p14="http://schemas.microsoft.com/office/powerpoint/2010/main" val="157617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876800"/>
          </a:xfrm>
        </p:spPr>
        <p:txBody>
          <a:bodyPr>
            <a:normAutofit fontScale="92500" lnSpcReduction="10000"/>
          </a:bodyPr>
          <a:lstStyle/>
          <a:p>
            <a:r>
              <a:rPr lang="en-US" dirty="0">
                <a:latin typeface="Bookman Old Style" panose="02050604050505020204" pitchFamily="18" charset="0"/>
              </a:rPr>
              <a:t>Timing and Planning the free-response essay</a:t>
            </a:r>
          </a:p>
          <a:p>
            <a:pPr lvl="1"/>
            <a:r>
              <a:rPr lang="en-US" dirty="0">
                <a:latin typeface="Bookman Old Style" panose="02050604050505020204" pitchFamily="18" charset="0"/>
              </a:rPr>
              <a:t>1-3 minutes working the prompt (you might even chart the prompt)</a:t>
            </a:r>
          </a:p>
          <a:p>
            <a:pPr lvl="1"/>
            <a:r>
              <a:rPr lang="en-US" dirty="0">
                <a:latin typeface="Bookman Old Style" panose="02050604050505020204" pitchFamily="18" charset="0"/>
              </a:rPr>
              <a:t>3-5 minutes choosing the work (mentally run thru two or three works that might be appropriate). This is a crucial step for laying the foundation for your essay.</a:t>
            </a:r>
          </a:p>
          <a:p>
            <a:pPr lvl="1"/>
            <a:r>
              <a:rPr lang="en-US" dirty="0">
                <a:latin typeface="Bookman Old Style" panose="02050604050505020204" pitchFamily="18" charset="0"/>
              </a:rPr>
              <a:t>10 minutes for brainstorming, charting, mapping, outlining, the specifics you plan to use (a vague, general, unsupported essay will cost you points).</a:t>
            </a:r>
          </a:p>
          <a:p>
            <a:pPr lvl="1"/>
            <a:r>
              <a:rPr lang="en-US" dirty="0">
                <a:latin typeface="Bookman Old Style" panose="02050604050505020204" pitchFamily="18" charset="0"/>
              </a:rPr>
              <a:t>20 minutes to write your essay based on prep</a:t>
            </a:r>
          </a:p>
          <a:p>
            <a:pPr lvl="1"/>
            <a:r>
              <a:rPr lang="en-US" dirty="0">
                <a:latin typeface="Bookman Old Style" panose="02050604050505020204" pitchFamily="18" charset="0"/>
              </a:rPr>
              <a:t>3 minutes for proofreading.</a:t>
            </a:r>
          </a:p>
          <a:p>
            <a:pPr marL="1143000" lvl="3" indent="0">
              <a:buNone/>
            </a:pPr>
            <a:endParaRPr lang="en-US" dirty="0">
              <a:latin typeface="Bookman Old Style" panose="02050604050505020204" pitchFamily="18" charset="0"/>
            </a:endParaRPr>
          </a:p>
          <a:p>
            <a:endParaRPr lang="en-US" dirty="0">
              <a:latin typeface="Bookman Old Style" panose="02050604050505020204" pitchFamily="18" charset="0"/>
            </a:endParaRPr>
          </a:p>
        </p:txBody>
      </p:sp>
    </p:spTree>
    <p:extLst>
      <p:ext uri="{BB962C8B-B14F-4D97-AF65-F5344CB8AC3E}">
        <p14:creationId xmlns:p14="http://schemas.microsoft.com/office/powerpoint/2010/main" val="313665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876800"/>
          </a:xfrm>
        </p:spPr>
        <p:txBody>
          <a:bodyPr>
            <a:normAutofit fontScale="92500" lnSpcReduction="10000"/>
          </a:bodyPr>
          <a:lstStyle/>
          <a:p>
            <a:r>
              <a:rPr lang="en-US" dirty="0">
                <a:latin typeface="Bookman Old Style" panose="02050604050505020204" pitchFamily="18" charset="0"/>
              </a:rPr>
              <a:t>You might want to map your answer:</a:t>
            </a:r>
          </a:p>
          <a:p>
            <a:endParaRPr lang="en-US" dirty="0">
              <a:latin typeface="Bookman Old Style" panose="02050604050505020204" pitchFamily="18" charset="0"/>
            </a:endParaRPr>
          </a:p>
          <a:p>
            <a:endParaRPr lang="en-US" dirty="0">
              <a:latin typeface="Bookman Old Style" panose="02050604050505020204" pitchFamily="18" charset="0"/>
            </a:endParaRPr>
          </a:p>
          <a:p>
            <a:endParaRPr lang="en-US" dirty="0">
              <a:latin typeface="Bookman Old Style" panose="02050604050505020204" pitchFamily="18" charset="0"/>
            </a:endParaRPr>
          </a:p>
          <a:p>
            <a:r>
              <a:rPr lang="en-US" dirty="0">
                <a:latin typeface="Bookman Old Style" panose="02050604050505020204" pitchFamily="18" charset="0"/>
              </a:rPr>
              <a:t>Or, use a topic outline:</a:t>
            </a:r>
          </a:p>
          <a:p>
            <a:pPr lvl="1"/>
            <a:r>
              <a:rPr lang="en-US" dirty="0">
                <a:latin typeface="Bookman Old Style" panose="02050604050505020204" pitchFamily="18" charset="0"/>
              </a:rPr>
              <a:t>Journey</a:t>
            </a:r>
          </a:p>
          <a:p>
            <a:pPr lvl="2"/>
            <a:r>
              <a:rPr lang="en-US" dirty="0">
                <a:latin typeface="Bookman Old Style" panose="02050604050505020204" pitchFamily="18" charset="0"/>
              </a:rPr>
              <a:t>Literal</a:t>
            </a:r>
          </a:p>
          <a:p>
            <a:pPr lvl="3"/>
            <a:r>
              <a:rPr lang="en-US" dirty="0">
                <a:latin typeface="Bookman Old Style" panose="02050604050505020204" pitchFamily="18" charset="0"/>
              </a:rPr>
              <a:t>Character</a:t>
            </a:r>
          </a:p>
          <a:p>
            <a:pPr lvl="3"/>
            <a:r>
              <a:rPr lang="en-US" dirty="0">
                <a:latin typeface="Bookman Old Style" panose="02050604050505020204" pitchFamily="18" charset="0"/>
              </a:rPr>
              <a:t>Theme</a:t>
            </a:r>
          </a:p>
          <a:p>
            <a:pPr lvl="2"/>
            <a:r>
              <a:rPr lang="en-US" dirty="0">
                <a:latin typeface="Bookman Old Style" panose="02050604050505020204" pitchFamily="18" charset="0"/>
              </a:rPr>
              <a:t>Figurative</a:t>
            </a:r>
          </a:p>
          <a:p>
            <a:pPr lvl="3"/>
            <a:r>
              <a:rPr lang="en-US" dirty="0">
                <a:latin typeface="Bookman Old Style" panose="02050604050505020204" pitchFamily="18" charset="0"/>
              </a:rPr>
              <a:t>Character</a:t>
            </a:r>
          </a:p>
          <a:p>
            <a:pPr lvl="3"/>
            <a:r>
              <a:rPr lang="en-US" dirty="0">
                <a:latin typeface="Bookman Old Style" panose="02050604050505020204" pitchFamily="18" charset="0"/>
              </a:rPr>
              <a:t>Theme</a:t>
            </a:r>
          </a:p>
          <a:p>
            <a:pPr marL="1143000" lvl="3" indent="0">
              <a:buNone/>
            </a:pPr>
            <a:endParaRPr lang="en-US" dirty="0">
              <a:latin typeface="Bookman Old Style" panose="02050604050505020204" pitchFamily="18" charset="0"/>
            </a:endParaRPr>
          </a:p>
          <a:p>
            <a:endParaRPr lang="en-US" dirty="0">
              <a:latin typeface="Bookman Old Style" panose="02050604050505020204" pitchFamily="18" charset="0"/>
            </a:endParaRPr>
          </a:p>
        </p:txBody>
      </p:sp>
      <p:graphicFrame>
        <p:nvGraphicFramePr>
          <p:cNvPr id="3" name="Table 2">
            <a:extLst>
              <a:ext uri="{FF2B5EF4-FFF2-40B4-BE49-F238E27FC236}">
                <a16:creationId xmlns:a16="http://schemas.microsoft.com/office/drawing/2014/main" id="{3169360D-2C54-4666-819C-BC656517BB13}"/>
              </a:ext>
            </a:extLst>
          </p:cNvPr>
          <p:cNvGraphicFramePr>
            <a:graphicFrameLocks noGrp="1"/>
          </p:cNvGraphicFramePr>
          <p:nvPr/>
        </p:nvGraphicFramePr>
        <p:xfrm>
          <a:off x="4544386" y="2362200"/>
          <a:ext cx="4191001" cy="1200150"/>
        </p:xfrm>
        <a:graphic>
          <a:graphicData uri="http://schemas.openxmlformats.org/drawingml/2006/table">
            <a:tbl>
              <a:tblPr>
                <a:tableStyleId>{5C22544A-7EE6-4342-B048-85BDC9FD1C3A}</a:tableStyleId>
              </a:tblPr>
              <a:tblGrid>
                <a:gridCol w="761279">
                  <a:extLst>
                    <a:ext uri="{9D8B030D-6E8A-4147-A177-3AD203B41FA5}">
                      <a16:colId xmlns:a16="http://schemas.microsoft.com/office/drawing/2014/main" val="4050182756"/>
                    </a:ext>
                  </a:extLst>
                </a:gridCol>
                <a:gridCol w="654224">
                  <a:extLst>
                    <a:ext uri="{9D8B030D-6E8A-4147-A177-3AD203B41FA5}">
                      <a16:colId xmlns:a16="http://schemas.microsoft.com/office/drawing/2014/main" val="3409375187"/>
                    </a:ext>
                  </a:extLst>
                </a:gridCol>
                <a:gridCol w="1490839">
                  <a:extLst>
                    <a:ext uri="{9D8B030D-6E8A-4147-A177-3AD203B41FA5}">
                      <a16:colId xmlns:a16="http://schemas.microsoft.com/office/drawing/2014/main" val="4010660361"/>
                    </a:ext>
                  </a:extLst>
                </a:gridCol>
                <a:gridCol w="1284659">
                  <a:extLst>
                    <a:ext uri="{9D8B030D-6E8A-4147-A177-3AD203B41FA5}">
                      <a16:colId xmlns:a16="http://schemas.microsoft.com/office/drawing/2014/main" val="184866820"/>
                    </a:ext>
                  </a:extLst>
                </a:gridCol>
              </a:tblGrid>
              <a:tr h="40005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journey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effect on character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effect on theme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71993558"/>
                  </a:ext>
                </a:extLst>
              </a:tr>
              <a:tr h="400050">
                <a:tc>
                  <a:txBody>
                    <a:bodyPr/>
                    <a:lstStyle/>
                    <a:p>
                      <a:pPr algn="l" fontAlgn="b"/>
                      <a:r>
                        <a:rPr lang="en-US" sz="1100" u="none" strike="noStrike">
                          <a:effectLst/>
                        </a:rPr>
                        <a:t>literal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0447423"/>
                  </a:ext>
                </a:extLst>
              </a:tr>
              <a:tr h="400050">
                <a:tc>
                  <a:txBody>
                    <a:bodyPr/>
                    <a:lstStyle/>
                    <a:p>
                      <a:pPr algn="l" fontAlgn="b"/>
                      <a:r>
                        <a:rPr lang="en-US" sz="1100" u="none" strike="noStrike">
                          <a:effectLst/>
                        </a:rPr>
                        <a:t>figurative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7025733"/>
                  </a:ext>
                </a:extLst>
              </a:tr>
            </a:tbl>
          </a:graphicData>
        </a:graphic>
      </p:graphicFrame>
      <p:sp>
        <p:nvSpPr>
          <p:cNvPr id="4" name="TextBox 3">
            <a:extLst>
              <a:ext uri="{FF2B5EF4-FFF2-40B4-BE49-F238E27FC236}">
                <a16:creationId xmlns:a16="http://schemas.microsoft.com/office/drawing/2014/main" id="{E2474BE3-ADED-4032-8643-1031607C0E3A}"/>
              </a:ext>
            </a:extLst>
          </p:cNvPr>
          <p:cNvSpPr txBox="1"/>
          <p:nvPr/>
        </p:nvSpPr>
        <p:spPr>
          <a:xfrm>
            <a:off x="5562600" y="4991784"/>
            <a:ext cx="2286000" cy="646331"/>
          </a:xfrm>
          <a:prstGeom prst="rect">
            <a:avLst/>
          </a:prstGeom>
          <a:solidFill>
            <a:schemeClr val="accent2">
              <a:lumMod val="40000"/>
              <a:lumOff val="60000"/>
            </a:schemeClr>
          </a:solidFill>
        </p:spPr>
        <p:txBody>
          <a:bodyPr wrap="square" rtlCol="0">
            <a:spAutoFit/>
          </a:bodyPr>
          <a:lstStyle/>
          <a:p>
            <a:pPr algn="ctr"/>
            <a:r>
              <a:rPr lang="en-US" dirty="0"/>
              <a:t>This should only take a minute or so.</a:t>
            </a:r>
          </a:p>
        </p:txBody>
      </p:sp>
    </p:spTree>
    <p:extLst>
      <p:ext uri="{BB962C8B-B14F-4D97-AF65-F5344CB8AC3E}">
        <p14:creationId xmlns:p14="http://schemas.microsoft.com/office/powerpoint/2010/main" val="392636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876800"/>
          </a:xfrm>
        </p:spPr>
        <p:txBody>
          <a:bodyPr>
            <a:normAutofit/>
          </a:bodyPr>
          <a:lstStyle/>
          <a:p>
            <a:r>
              <a:rPr lang="en-US" sz="3200" dirty="0">
                <a:latin typeface="Bookman Old Style" panose="02050604050505020204" pitchFamily="18" charset="0"/>
              </a:rPr>
              <a:t>The Opening paragraph should include:</a:t>
            </a:r>
          </a:p>
          <a:p>
            <a:pPr lvl="1"/>
            <a:r>
              <a:rPr lang="en-US" sz="2800" dirty="0">
                <a:latin typeface="Bookman Old Style" panose="02050604050505020204" pitchFamily="18" charset="0"/>
              </a:rPr>
              <a:t>The author and title of the work</a:t>
            </a:r>
          </a:p>
          <a:p>
            <a:pPr lvl="1"/>
            <a:r>
              <a:rPr lang="en-US" sz="2800" dirty="0">
                <a:latin typeface="Bookman Old Style" panose="02050604050505020204" pitchFamily="18" charset="0"/>
              </a:rPr>
              <a:t>In this case, you will address the literal and figurative journeys</a:t>
            </a:r>
          </a:p>
          <a:p>
            <a:pPr lvl="1"/>
            <a:r>
              <a:rPr lang="en-US" sz="2800" dirty="0">
                <a:latin typeface="Bookman Old Style" panose="02050604050505020204" pitchFamily="18" charset="0"/>
              </a:rPr>
              <a:t>In this case, you will address characterization and theme</a:t>
            </a:r>
          </a:p>
          <a:p>
            <a:pPr marL="1143000" lvl="3" indent="0">
              <a:buNone/>
            </a:pPr>
            <a:endParaRPr lang="en-US" dirty="0">
              <a:latin typeface="Bookman Old Style" panose="02050604050505020204" pitchFamily="18" charset="0"/>
            </a:endParaRPr>
          </a:p>
          <a:p>
            <a:endParaRPr lang="en-US" dirty="0">
              <a:latin typeface="Bookman Old Style" panose="02050604050505020204" pitchFamily="18" charset="0"/>
            </a:endParaRPr>
          </a:p>
        </p:txBody>
      </p:sp>
    </p:spTree>
    <p:extLst>
      <p:ext uri="{BB962C8B-B14F-4D97-AF65-F5344CB8AC3E}">
        <p14:creationId xmlns:p14="http://schemas.microsoft.com/office/powerpoint/2010/main" val="393130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76200" y="1600200"/>
            <a:ext cx="8305800" cy="5029200"/>
          </a:xfrm>
        </p:spPr>
        <p:txBody>
          <a:bodyPr>
            <a:normAutofit/>
          </a:bodyPr>
          <a:lstStyle/>
          <a:p>
            <a:pPr marL="0" lvl="3" indent="0">
              <a:spcBef>
                <a:spcPts val="0"/>
              </a:spcBef>
              <a:buNone/>
            </a:pPr>
            <a:r>
              <a:rPr lang="en-US" b="1" dirty="0">
                <a:latin typeface="Bookman Old Style" panose="02050604050505020204" pitchFamily="18" charset="0"/>
              </a:rPr>
              <a:t>Sample A</a:t>
            </a:r>
          </a:p>
          <a:p>
            <a:pPr marL="0" lvl="3" indent="0">
              <a:spcBef>
                <a:spcPts val="0"/>
              </a:spcBef>
              <a:buNone/>
            </a:pPr>
            <a:r>
              <a:rPr lang="en-US" dirty="0">
                <a:latin typeface="Bookman Old Style" panose="02050604050505020204" pitchFamily="18" charset="0"/>
              </a:rPr>
              <a:t>	“There was no possibility of taking a walk that day” says young Jane in Chapter One of </a:t>
            </a:r>
            <a:r>
              <a:rPr lang="en-US" dirty="0">
                <a:solidFill>
                  <a:srgbClr val="00B050"/>
                </a:solidFill>
                <a:latin typeface="Bookman Old Style" panose="02050604050505020204" pitchFamily="18" charset="0"/>
              </a:rPr>
              <a:t>Charlotte Bronte’s novel, </a:t>
            </a:r>
            <a:r>
              <a:rPr lang="en-US" i="1" dirty="0">
                <a:solidFill>
                  <a:srgbClr val="00B050"/>
                </a:solidFill>
                <a:latin typeface="Bookman Old Style" panose="02050604050505020204" pitchFamily="18" charset="0"/>
              </a:rPr>
              <a:t>Jane Eyre</a:t>
            </a:r>
            <a:r>
              <a:rPr lang="en-US" i="1" dirty="0">
                <a:latin typeface="Bookman Old Style" panose="02050604050505020204" pitchFamily="18" charset="0"/>
              </a:rPr>
              <a:t>.</a:t>
            </a:r>
            <a:r>
              <a:rPr lang="en-US" dirty="0">
                <a:latin typeface="Bookman Old Style" panose="02050604050505020204" pitchFamily="18" charset="0"/>
              </a:rPr>
              <a:t> Little did she know her very existence would evolve from her </a:t>
            </a:r>
            <a:r>
              <a:rPr lang="en-US" dirty="0">
                <a:solidFill>
                  <a:srgbClr val="C00000"/>
                </a:solidFill>
                <a:latin typeface="Bookman Old Style" panose="02050604050505020204" pitchFamily="18" charset="0"/>
              </a:rPr>
              <a:t>personal odyssey as she journeyed from </a:t>
            </a:r>
            <a:r>
              <a:rPr lang="en-US" dirty="0" err="1">
                <a:solidFill>
                  <a:srgbClr val="C00000"/>
                </a:solidFill>
                <a:latin typeface="Bookman Old Style" panose="02050604050505020204" pitchFamily="18" charset="0"/>
              </a:rPr>
              <a:t>Gateshead</a:t>
            </a:r>
            <a:r>
              <a:rPr lang="en-US" dirty="0">
                <a:solidFill>
                  <a:srgbClr val="C00000"/>
                </a:solidFill>
                <a:latin typeface="Bookman Old Style" panose="02050604050505020204" pitchFamily="18" charset="0"/>
              </a:rPr>
              <a:t> to Lowood to Thornfield and beyond—from child to adolescent to woman</a:t>
            </a:r>
            <a:r>
              <a:rPr lang="en-US" dirty="0">
                <a:latin typeface="Bookman Old Style" panose="02050604050505020204" pitchFamily="18" charset="0"/>
              </a:rPr>
              <a:t>. This literal and figurative journal enables Bronte to </a:t>
            </a:r>
            <a:r>
              <a:rPr lang="en-US" dirty="0">
                <a:solidFill>
                  <a:srgbClr val="0070C0"/>
                </a:solidFill>
                <a:latin typeface="Bookman Old Style" panose="02050604050505020204" pitchFamily="18" charset="0"/>
              </a:rPr>
              <a:t>develop both the character and the theme of her work.</a:t>
            </a:r>
          </a:p>
          <a:p>
            <a:pPr marL="0" lvl="3" indent="0">
              <a:spcBef>
                <a:spcPts val="0"/>
              </a:spcBef>
              <a:buNone/>
            </a:pPr>
            <a:endParaRPr lang="en-US" dirty="0">
              <a:latin typeface="Bookman Old Style" panose="02050604050505020204" pitchFamily="18" charset="0"/>
            </a:endParaRPr>
          </a:p>
          <a:p>
            <a:pPr marL="0" lvl="3" indent="0">
              <a:spcBef>
                <a:spcPts val="0"/>
              </a:spcBef>
              <a:buNone/>
            </a:pPr>
            <a:r>
              <a:rPr lang="en-US" b="1" dirty="0">
                <a:latin typeface="Bookman Old Style" panose="02050604050505020204" pitchFamily="18" charset="0"/>
              </a:rPr>
              <a:t>Sample B</a:t>
            </a:r>
          </a:p>
          <a:p>
            <a:pPr marL="0" lvl="3" indent="0">
              <a:spcBef>
                <a:spcPts val="0"/>
              </a:spcBef>
              <a:buNone/>
            </a:pPr>
            <a:r>
              <a:rPr lang="en-US" dirty="0">
                <a:latin typeface="Bookman Old Style" panose="02050604050505020204" pitchFamily="18" charset="0"/>
              </a:rPr>
              <a:t>	In </a:t>
            </a:r>
            <a:r>
              <a:rPr lang="en-US" i="1" dirty="0">
                <a:solidFill>
                  <a:srgbClr val="00B050"/>
                </a:solidFill>
                <a:latin typeface="Bookman Old Style" panose="02050604050505020204" pitchFamily="18" charset="0"/>
              </a:rPr>
              <a:t>Heart of Darkness</a:t>
            </a:r>
            <a:r>
              <a:rPr lang="en-US" dirty="0">
                <a:solidFill>
                  <a:srgbClr val="00B050"/>
                </a:solidFill>
                <a:latin typeface="Bookman Old Style" panose="02050604050505020204" pitchFamily="18" charset="0"/>
              </a:rPr>
              <a:t> by Joseph Conrad</a:t>
            </a:r>
            <a:r>
              <a:rPr lang="en-US" dirty="0">
                <a:latin typeface="Bookman Old Style" panose="02050604050505020204" pitchFamily="18" charset="0"/>
              </a:rPr>
              <a:t>, a literal </a:t>
            </a:r>
            <a:r>
              <a:rPr lang="en-US" dirty="0">
                <a:solidFill>
                  <a:srgbClr val="C00000"/>
                </a:solidFill>
                <a:latin typeface="Bookman Old Style" panose="02050604050505020204" pitchFamily="18" charset="0"/>
              </a:rPr>
              <a:t>journey from England to Africa becomes a nightmare of realization and epiphany </a:t>
            </a:r>
            <a:r>
              <a:rPr lang="en-US" dirty="0">
                <a:latin typeface="Bookman Old Style" panose="02050604050505020204" pitchFamily="18" charset="0"/>
              </a:rPr>
              <a:t>for the main character, Marlowe. Conrad </a:t>
            </a:r>
            <a:r>
              <a:rPr lang="en-US" dirty="0">
                <a:solidFill>
                  <a:srgbClr val="0070C0"/>
                </a:solidFill>
                <a:latin typeface="Bookman Old Style" panose="02050604050505020204" pitchFamily="18" charset="0"/>
              </a:rPr>
              <a:t>develops his themes through Marlowe’s observations and experiences on his figurative journey from innocence to corruption, idealism to cynicism, and optimism to despair.</a:t>
            </a:r>
          </a:p>
          <a:p>
            <a:endParaRPr lang="en-US" dirty="0">
              <a:latin typeface="Bookman Old Style" panose="02050604050505020204" pitchFamily="18" charset="0"/>
            </a:endParaRPr>
          </a:p>
        </p:txBody>
      </p:sp>
    </p:spTree>
    <p:extLst>
      <p:ext uri="{BB962C8B-B14F-4D97-AF65-F5344CB8AC3E}">
        <p14:creationId xmlns:p14="http://schemas.microsoft.com/office/powerpoint/2010/main" val="1363134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876800"/>
          </a:xfrm>
        </p:spPr>
        <p:txBody>
          <a:bodyPr>
            <a:normAutofit/>
          </a:bodyPr>
          <a:lstStyle/>
          <a:p>
            <a:r>
              <a:rPr lang="en-US" sz="3200" dirty="0">
                <a:latin typeface="Bookman Old Style" panose="02050604050505020204" pitchFamily="18" charset="0"/>
              </a:rPr>
              <a:t>The body of the essay includes:</a:t>
            </a:r>
          </a:p>
          <a:p>
            <a:pPr lvl="1"/>
            <a:r>
              <a:rPr lang="en-US" sz="2900" dirty="0">
                <a:latin typeface="Bookman Old Style" panose="02050604050505020204" pitchFamily="18" charset="0"/>
              </a:rPr>
              <a:t>Your interpretation and the points you wish to make</a:t>
            </a:r>
          </a:p>
          <a:p>
            <a:pPr lvl="1"/>
            <a:r>
              <a:rPr lang="en-US" sz="2900" dirty="0">
                <a:latin typeface="Bookman Old Style" panose="02050604050505020204" pitchFamily="18" charset="0"/>
              </a:rPr>
              <a:t>Specific references and details (a direct quote, if possible)</a:t>
            </a:r>
          </a:p>
          <a:p>
            <a:pPr lvl="1"/>
            <a:r>
              <a:rPr lang="en-US" sz="2900" dirty="0">
                <a:latin typeface="Bookman Old Style" panose="02050604050505020204" pitchFamily="18" charset="0"/>
              </a:rPr>
              <a:t>Connective tissue to establish adherence to the question</a:t>
            </a:r>
          </a:p>
          <a:p>
            <a:pPr lvl="1"/>
            <a:endParaRPr lang="en-US" sz="2800" dirty="0">
              <a:latin typeface="Bookman Old Style" panose="02050604050505020204" pitchFamily="18" charset="0"/>
            </a:endParaRPr>
          </a:p>
          <a:p>
            <a:pPr marL="1143000" lvl="3" indent="0">
              <a:buNone/>
            </a:pPr>
            <a:endParaRPr lang="en-US" dirty="0">
              <a:latin typeface="Bookman Old Style" panose="02050604050505020204" pitchFamily="18" charset="0"/>
            </a:endParaRPr>
          </a:p>
          <a:p>
            <a:endParaRPr lang="en-US" dirty="0">
              <a:latin typeface="Bookman Old Style" panose="02050604050505020204" pitchFamily="18" charset="0"/>
            </a:endParaRPr>
          </a:p>
        </p:txBody>
      </p:sp>
    </p:spTree>
    <p:extLst>
      <p:ext uri="{BB962C8B-B14F-4D97-AF65-F5344CB8AC3E}">
        <p14:creationId xmlns:p14="http://schemas.microsoft.com/office/powerpoint/2010/main" val="296333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76200" y="1600200"/>
            <a:ext cx="8305800" cy="5029200"/>
          </a:xfrm>
        </p:spPr>
        <p:txBody>
          <a:bodyPr>
            <a:normAutofit lnSpcReduction="10000"/>
          </a:bodyPr>
          <a:lstStyle/>
          <a:p>
            <a:pPr marL="0" lvl="3" indent="0">
              <a:spcBef>
                <a:spcPts val="600"/>
              </a:spcBef>
              <a:buNone/>
            </a:pPr>
            <a:r>
              <a:rPr lang="en-US" b="1" dirty="0">
                <a:latin typeface="Bookman Old Style" panose="02050604050505020204" pitchFamily="18" charset="0"/>
              </a:rPr>
              <a:t>Sample A</a:t>
            </a:r>
          </a:p>
          <a:p>
            <a:pPr marL="0" lvl="3" indent="0">
              <a:spcBef>
                <a:spcPts val="600"/>
              </a:spcBef>
              <a:buNone/>
            </a:pPr>
            <a:r>
              <a:rPr lang="en-US" dirty="0">
                <a:latin typeface="Bookman Old Style" panose="02050604050505020204" pitchFamily="18" charset="0"/>
              </a:rPr>
              <a:t>	At </a:t>
            </a:r>
            <a:r>
              <a:rPr lang="en-US" dirty="0" err="1">
                <a:latin typeface="Bookman Old Style" panose="02050604050505020204" pitchFamily="18" charset="0"/>
              </a:rPr>
              <a:t>Gateshead</a:t>
            </a:r>
            <a:r>
              <a:rPr lang="en-US" dirty="0">
                <a:latin typeface="Bookman Old Style" panose="02050604050505020204" pitchFamily="18" charset="0"/>
              </a:rPr>
              <a:t>, despite its material comforts, Jane was an orphaned outcast who felt “like a discord.” She was, like Cinderella, abused by her </a:t>
            </a:r>
            <a:r>
              <a:rPr lang="en-US" dirty="0" err="1">
                <a:latin typeface="Bookman Old Style" panose="02050604050505020204" pitchFamily="18" charset="0"/>
              </a:rPr>
              <a:t>coursins</a:t>
            </a:r>
            <a:r>
              <a:rPr lang="en-US" dirty="0">
                <a:latin typeface="Bookman Old Style" panose="02050604050505020204" pitchFamily="18" charset="0"/>
              </a:rPr>
              <a:t> and aunt and nurtured only by Bessie, a servant. Jane’s immaturity and rebellious nature cause her to be jealous and vengeful which culminates in a violent confrontation with her repulsive cousin, John. Her subsequent eviction from </a:t>
            </a:r>
            <a:r>
              <a:rPr lang="en-US" dirty="0" err="1">
                <a:latin typeface="Bookman Old Style" panose="02050604050505020204" pitchFamily="18" charset="0"/>
              </a:rPr>
              <a:t>Gateshead</a:t>
            </a:r>
            <a:r>
              <a:rPr lang="en-US" dirty="0">
                <a:latin typeface="Bookman Old Style" panose="02050604050505020204" pitchFamily="18" charset="0"/>
              </a:rPr>
              <a:t> forces her to embark on a journey that affects her forever. The stark privations of Lowood humble Jane and open her to the true riches of friendship with Helen Burns. It is here she learns the academic, religious, and social skills that enable her to move on to her destiny at Thornfield.</a:t>
            </a:r>
          </a:p>
          <a:p>
            <a:pPr marL="0" lvl="3" indent="0">
              <a:spcBef>
                <a:spcPts val="600"/>
              </a:spcBef>
              <a:buNone/>
            </a:pPr>
            <a:endParaRPr lang="en-US" dirty="0">
              <a:solidFill>
                <a:srgbClr val="0070C0"/>
              </a:solidFill>
              <a:latin typeface="Bookman Old Style" panose="02050604050505020204" pitchFamily="18" charset="0"/>
            </a:endParaRPr>
          </a:p>
          <a:p>
            <a:pPr marL="0" lvl="3" indent="0">
              <a:spcBef>
                <a:spcPts val="600"/>
              </a:spcBef>
              <a:buNone/>
            </a:pPr>
            <a:r>
              <a:rPr lang="en-US" dirty="0">
                <a:solidFill>
                  <a:srgbClr val="0070C0"/>
                </a:solidFill>
                <a:latin typeface="Bookman Old Style" panose="02050604050505020204" pitchFamily="18" charset="0"/>
              </a:rPr>
              <a:t>This addresses one aspect of the prompt—Jane’s character at the beginning of the journey and continues with the first major change in her life.</a:t>
            </a:r>
          </a:p>
          <a:p>
            <a:endParaRPr lang="en-US" dirty="0">
              <a:latin typeface="Bookman Old Style" panose="02050604050505020204" pitchFamily="18" charset="0"/>
            </a:endParaRPr>
          </a:p>
        </p:txBody>
      </p:sp>
    </p:spTree>
    <p:extLst>
      <p:ext uri="{BB962C8B-B14F-4D97-AF65-F5344CB8AC3E}">
        <p14:creationId xmlns:p14="http://schemas.microsoft.com/office/powerpoint/2010/main" val="337285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dirty="0">
                <a:latin typeface="Bookman Old Style" panose="02050604050505020204" pitchFamily="18" charset="0"/>
              </a:rPr>
              <a:t>What is a free-response essay?</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Based on a provocative question that highlights specific insights applicable to a broad range of literary texts</a:t>
            </a:r>
          </a:p>
          <a:p>
            <a:r>
              <a:rPr lang="en-US" dirty="0">
                <a:latin typeface="Bookman Old Style" panose="02050604050505020204" pitchFamily="18" charset="0"/>
              </a:rPr>
              <a:t>The question allows for varied personal interpretations and multiple approaches</a:t>
            </a:r>
          </a:p>
          <a:p>
            <a:r>
              <a:rPr lang="en-US" dirty="0">
                <a:latin typeface="Bookman Old Style" panose="02050604050505020204" pitchFamily="18" charset="0"/>
              </a:rPr>
              <a:t>It allows you to truly create the specific substance of your essay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6" name="TextBox 5">
            <a:extLst>
              <a:ext uri="{FF2B5EF4-FFF2-40B4-BE49-F238E27FC236}">
                <a16:creationId xmlns:a16="http://schemas.microsoft.com/office/drawing/2014/main" id="{1B72284A-105D-4F29-B5CA-004EBCF4F8D8}"/>
              </a:ext>
            </a:extLst>
          </p:cNvPr>
          <p:cNvSpPr txBox="1"/>
          <p:nvPr/>
        </p:nvSpPr>
        <p:spPr>
          <a:xfrm>
            <a:off x="228600" y="1600200"/>
            <a:ext cx="8610600" cy="5386090"/>
          </a:xfrm>
          <a:prstGeom prst="rect">
            <a:avLst/>
          </a:prstGeom>
          <a:noFill/>
        </p:spPr>
        <p:txBody>
          <a:bodyPr wrap="square" rtlCol="0">
            <a:spAutoFit/>
          </a:bodyPr>
          <a:lstStyle/>
          <a:p>
            <a:pPr marL="0" lvl="3">
              <a:spcBef>
                <a:spcPts val="600"/>
              </a:spcBef>
            </a:pPr>
            <a:r>
              <a:rPr lang="en-US" b="1" dirty="0">
                <a:latin typeface="Bookman Old Style" panose="02050604050505020204" pitchFamily="18" charset="0"/>
              </a:rPr>
              <a:t>Sample B</a:t>
            </a:r>
          </a:p>
          <a:p>
            <a:pPr marL="0" lvl="3">
              <a:spcBef>
                <a:spcPts val="600"/>
              </a:spcBef>
            </a:pPr>
            <a:r>
              <a:rPr lang="en-US" dirty="0">
                <a:latin typeface="Bookman Old Style" panose="02050604050505020204" pitchFamily="18" charset="0"/>
              </a:rPr>
              <a:t>	Referring to the map of the Congo, Marlowe states that “the snake had charmed me.” This primal description prepares the reader for the inevitable journey up the river that will change the very core of his character. The snake implies temptation, and Marlowe is seduced by the mysteries of Africa and his desire to meet Kurtz in the interior. He is too naïve and pure to anticipate the abominations that await him at the inner station. Like a descent into hell, the journey progresses. The encounters with </a:t>
            </a:r>
            <a:r>
              <a:rPr lang="en-US" dirty="0" err="1">
                <a:latin typeface="Bookman Old Style" panose="02050604050505020204" pitchFamily="18" charset="0"/>
              </a:rPr>
              <a:t>Fresleven</a:t>
            </a:r>
            <a:r>
              <a:rPr lang="en-US" dirty="0">
                <a:latin typeface="Bookman Old Style" panose="02050604050505020204" pitchFamily="18" charset="0"/>
              </a:rPr>
              <a:t>, the workers without rivets, the pilgrims shooting into the jungle, all foreshadow Marlowe’s changing understanding of the absurdity of life and the flawed nature of man. Only when he is totally aware of “the horror, the </a:t>
            </a:r>
            <a:r>
              <a:rPr lang="en-US" dirty="0" err="1">
                <a:latin typeface="Bookman Old Style" panose="02050604050505020204" pitchFamily="18" charset="0"/>
              </a:rPr>
              <a:t>horro</a:t>
            </a:r>
            <a:r>
              <a:rPr lang="en-US" dirty="0">
                <a:latin typeface="Bookman Old Style" panose="02050604050505020204" pitchFamily="18" charset="0"/>
              </a:rPr>
              <a:t>” can he journey back to “another dark place of the universe,” London, to see the Intended and to corrupt his own values for her sake.</a:t>
            </a:r>
          </a:p>
          <a:p>
            <a:pPr marL="0" lvl="3" indent="0">
              <a:spcBef>
                <a:spcPts val="600"/>
              </a:spcBef>
              <a:buNone/>
            </a:pPr>
            <a:r>
              <a:rPr lang="en-US" sz="1600" dirty="0">
                <a:solidFill>
                  <a:srgbClr val="0070C0"/>
                </a:solidFill>
                <a:latin typeface="Bookman Old Style" panose="02050604050505020204" pitchFamily="18" charset="0"/>
              </a:rPr>
              <a:t>This paragraph is a philosophical approach, which assumes the reader is familiar with the novel. It focuses on theme and how the development of the character is used to illustrate that theme. The ending of the paragraph presents an insight that invites the reader to “stay tuned.”</a:t>
            </a:r>
          </a:p>
          <a:p>
            <a:endParaRPr lang="en-US" dirty="0"/>
          </a:p>
        </p:txBody>
      </p:sp>
    </p:spTree>
    <p:extLst>
      <p:ext uri="{BB962C8B-B14F-4D97-AF65-F5344CB8AC3E}">
        <p14:creationId xmlns:p14="http://schemas.microsoft.com/office/powerpoint/2010/main" val="22717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4" name="Content Placeholder 3">
            <a:extLst>
              <a:ext uri="{FF2B5EF4-FFF2-40B4-BE49-F238E27FC236}">
                <a16:creationId xmlns:a16="http://schemas.microsoft.com/office/drawing/2014/main" id="{7AF8AEA3-D14A-437E-9954-D2102B6EC200}"/>
              </a:ext>
            </a:extLst>
          </p:cNvPr>
          <p:cNvSpPr>
            <a:spLocks noGrp="1"/>
          </p:cNvSpPr>
          <p:nvPr>
            <p:ph sz="quarter" idx="1"/>
          </p:nvPr>
        </p:nvSpPr>
        <p:spPr>
          <a:xfrm>
            <a:off x="609600" y="1589567"/>
            <a:ext cx="8229600" cy="4572000"/>
          </a:xfrm>
        </p:spPr>
        <p:txBody>
          <a:bodyPr/>
          <a:lstStyle/>
          <a:p>
            <a:r>
              <a:rPr lang="en-US" dirty="0"/>
              <a:t>What about the conclusion?</a:t>
            </a:r>
          </a:p>
          <a:p>
            <a:pPr lvl="1"/>
            <a:r>
              <a:rPr lang="en-US" dirty="0"/>
              <a:t>If you don’t think you have time to conclude, at least make the last paragraph complete.</a:t>
            </a:r>
          </a:p>
          <a:p>
            <a:pPr lvl="1"/>
            <a:r>
              <a:rPr lang="en-US" dirty="0"/>
              <a:t>Readers look at your essays as first drafts (and that is how I will score yours tomorrow)</a:t>
            </a:r>
          </a:p>
        </p:txBody>
      </p:sp>
    </p:spTree>
    <p:extLst>
      <p:ext uri="{BB962C8B-B14F-4D97-AF65-F5344CB8AC3E}">
        <p14:creationId xmlns:p14="http://schemas.microsoft.com/office/powerpoint/2010/main" val="707641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1800" dirty="0">
                <a:solidFill>
                  <a:schemeClr val="tx1"/>
                </a:solidFill>
                <a:latin typeface="Bookman Old Style" panose="02050604050505020204" pitchFamily="18" charset="0"/>
              </a:rPr>
              <a:t>Choose a full-length work and write a well-organized essay in which you discuss the literal and/or figurative nature of the journey and how it affects characterization and theme. </a:t>
            </a:r>
          </a:p>
        </p:txBody>
      </p:sp>
      <p:sp>
        <p:nvSpPr>
          <p:cNvPr id="4" name="Content Placeholder 3">
            <a:extLst>
              <a:ext uri="{FF2B5EF4-FFF2-40B4-BE49-F238E27FC236}">
                <a16:creationId xmlns:a16="http://schemas.microsoft.com/office/drawing/2014/main" id="{7AF8AEA3-D14A-437E-9954-D2102B6EC200}"/>
              </a:ext>
            </a:extLst>
          </p:cNvPr>
          <p:cNvSpPr>
            <a:spLocks noGrp="1"/>
          </p:cNvSpPr>
          <p:nvPr>
            <p:ph sz="quarter" idx="1"/>
          </p:nvPr>
        </p:nvSpPr>
        <p:spPr>
          <a:xfrm>
            <a:off x="609600" y="1589567"/>
            <a:ext cx="8229600" cy="4572000"/>
          </a:xfrm>
        </p:spPr>
        <p:txBody>
          <a:bodyPr/>
          <a:lstStyle/>
          <a:p>
            <a:r>
              <a:rPr lang="en-US" dirty="0"/>
              <a:t>What about the conclusion?</a:t>
            </a:r>
          </a:p>
          <a:p>
            <a:pPr lvl="1"/>
            <a:r>
              <a:rPr lang="en-US" dirty="0"/>
              <a:t>If you don’t think you have time to conclude, at least make the last paragraph complete.</a:t>
            </a:r>
          </a:p>
          <a:p>
            <a:pPr lvl="1"/>
            <a:r>
              <a:rPr lang="en-US" dirty="0"/>
              <a:t>Readers look at your essays as first drafts (and that is how I will score yours tomorrow)</a:t>
            </a:r>
          </a:p>
        </p:txBody>
      </p:sp>
    </p:spTree>
    <p:extLst>
      <p:ext uri="{BB962C8B-B14F-4D97-AF65-F5344CB8AC3E}">
        <p14:creationId xmlns:p14="http://schemas.microsoft.com/office/powerpoint/2010/main" val="1193343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28600"/>
            <a:ext cx="8686800" cy="990600"/>
          </a:xfrm>
        </p:spPr>
        <p:txBody>
          <a:bodyPr>
            <a:noAutofit/>
          </a:bodyPr>
          <a:lstStyle/>
          <a:p>
            <a:r>
              <a:rPr lang="en-US" sz="3200" b="1" dirty="0">
                <a:solidFill>
                  <a:schemeClr val="tx1"/>
                </a:solidFill>
                <a:latin typeface="Bookman Old Style" panose="02050604050505020204" pitchFamily="18" charset="0"/>
              </a:rPr>
              <a:t>Common Problems </a:t>
            </a:r>
          </a:p>
        </p:txBody>
      </p:sp>
      <p:sp>
        <p:nvSpPr>
          <p:cNvPr id="4" name="Content Placeholder 3">
            <a:extLst>
              <a:ext uri="{FF2B5EF4-FFF2-40B4-BE49-F238E27FC236}">
                <a16:creationId xmlns:a16="http://schemas.microsoft.com/office/drawing/2014/main" id="{7AF8AEA3-D14A-437E-9954-D2102B6EC200}"/>
              </a:ext>
            </a:extLst>
          </p:cNvPr>
          <p:cNvSpPr>
            <a:spLocks noGrp="1"/>
          </p:cNvSpPr>
          <p:nvPr>
            <p:ph sz="quarter" idx="1"/>
          </p:nvPr>
        </p:nvSpPr>
        <p:spPr>
          <a:xfrm>
            <a:off x="609600" y="1589567"/>
            <a:ext cx="8229600" cy="3668233"/>
          </a:xfrm>
        </p:spPr>
        <p:txBody>
          <a:bodyPr/>
          <a:lstStyle/>
          <a:p>
            <a:r>
              <a:rPr lang="en-US" dirty="0">
                <a:latin typeface="Times New Roman" panose="02020603050405020304" pitchFamily="18" charset="0"/>
                <a:cs typeface="Times New Roman" panose="02020603050405020304" pitchFamily="18" charset="0"/>
              </a:rPr>
              <a:t>No analysis, simply summarizing plot points</a:t>
            </a:r>
          </a:p>
          <a:p>
            <a:pPr lvl="1"/>
            <a:r>
              <a:rPr lang="en-US" dirty="0">
                <a:latin typeface="Times New Roman" panose="02020603050405020304" pitchFamily="18" charset="0"/>
                <a:cs typeface="Times New Roman" panose="02020603050405020304" pitchFamily="18" charset="0"/>
              </a:rPr>
              <a:t>Analysis means identifying the important parts of a larger whole and being able to explain how those parts connect to and function within that whole.</a:t>
            </a:r>
          </a:p>
          <a:p>
            <a:r>
              <a:rPr lang="en-US" dirty="0">
                <a:latin typeface="Times New Roman" panose="02020603050405020304" pitchFamily="18" charset="0"/>
                <a:cs typeface="Times New Roman" panose="02020603050405020304" pitchFamily="18" charset="0"/>
              </a:rPr>
              <a:t>Connect your thoughts</a:t>
            </a:r>
          </a:p>
          <a:p>
            <a:pPr lvl="1"/>
            <a:r>
              <a:rPr lang="en-US" dirty="0">
                <a:latin typeface="Times New Roman" panose="02020603050405020304" pitchFamily="18" charset="0"/>
                <a:cs typeface="Times New Roman" panose="02020603050405020304" pitchFamily="18" charset="0"/>
              </a:rPr>
              <a:t>Support your assertions with clear, concrete examples, and cue the reader with the appropriate compositional techniques, such as thesis and transitional devices</a:t>
            </a:r>
          </a:p>
        </p:txBody>
      </p:sp>
      <p:sp>
        <p:nvSpPr>
          <p:cNvPr id="3" name="TextBox 2">
            <a:extLst>
              <a:ext uri="{FF2B5EF4-FFF2-40B4-BE49-F238E27FC236}">
                <a16:creationId xmlns:a16="http://schemas.microsoft.com/office/drawing/2014/main" id="{3A8BDBEA-EBE3-48C4-94F9-828695E0B46D}"/>
              </a:ext>
            </a:extLst>
          </p:cNvPr>
          <p:cNvSpPr txBox="1"/>
          <p:nvPr/>
        </p:nvSpPr>
        <p:spPr>
          <a:xfrm>
            <a:off x="578840" y="5715000"/>
            <a:ext cx="8001000" cy="646331"/>
          </a:xfrm>
          <a:prstGeom prst="rect">
            <a:avLst/>
          </a:prstGeom>
          <a:noFill/>
        </p:spPr>
        <p:txBody>
          <a:bodyPr wrap="square" rtlCol="0">
            <a:spAutoFit/>
          </a:bodyPr>
          <a:lstStyle/>
          <a:p>
            <a:r>
              <a:rPr lang="en-US" dirty="0"/>
              <a:t>Please remember that ALL writers use diction; think of it as a surfer using a surfboard. So never write, “The author uses diction to…”</a:t>
            </a:r>
          </a:p>
        </p:txBody>
      </p:sp>
    </p:spTree>
    <p:extLst>
      <p:ext uri="{BB962C8B-B14F-4D97-AF65-F5344CB8AC3E}">
        <p14:creationId xmlns:p14="http://schemas.microsoft.com/office/powerpoint/2010/main" val="121573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latin typeface="Bookman Old Style" panose="02050604050505020204" pitchFamily="18" charset="0"/>
              </a:rPr>
              <a:t>What is its purpose?</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The College Board uses it to assess your ability to discuss a work of literature in a particular context</a:t>
            </a:r>
          </a:p>
          <a:p>
            <a:r>
              <a:rPr lang="en-US" dirty="0">
                <a:latin typeface="Bookman Old Style" panose="02050604050505020204" pitchFamily="18" charset="0"/>
              </a:rPr>
              <a:t>The illustrations you include in your essay demonstrate your insights and critical thinking (as well as your writing ability)</a:t>
            </a:r>
          </a:p>
        </p:txBody>
      </p:sp>
    </p:spTree>
    <p:extLst>
      <p:ext uri="{BB962C8B-B14F-4D97-AF65-F5344CB8AC3E}">
        <p14:creationId xmlns:p14="http://schemas.microsoft.com/office/powerpoint/2010/main" val="234207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latin typeface="Bookman Old Style" panose="02050604050505020204" pitchFamily="18" charset="0"/>
              </a:rPr>
              <a:t>What makes it “free”?</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Although the question is the same for all students…you choose the piece of literature to which you will refer</a:t>
            </a:r>
          </a:p>
          <a:p>
            <a:r>
              <a:rPr lang="en-US" dirty="0">
                <a:latin typeface="Bookman Old Style" panose="02050604050505020204" pitchFamily="18" charset="0"/>
              </a:rPr>
              <a:t>Once chosen, you have total freedom to select the specifics that support your thesis</a:t>
            </a:r>
          </a:p>
          <a:p>
            <a:r>
              <a:rPr lang="en-US" dirty="0">
                <a:latin typeface="Bookman Old Style" panose="02050604050505020204" pitchFamily="18" charset="0"/>
              </a:rPr>
              <a:t>Unlike the other two essays, your free-response essay will be unique to you</a:t>
            </a:r>
          </a:p>
        </p:txBody>
      </p:sp>
    </p:spTree>
    <p:extLst>
      <p:ext uri="{BB962C8B-B14F-4D97-AF65-F5344CB8AC3E}">
        <p14:creationId xmlns:p14="http://schemas.microsoft.com/office/powerpoint/2010/main" val="174822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200" dirty="0">
                <a:latin typeface="Bookman Old Style" panose="02050604050505020204" pitchFamily="18" charset="0"/>
              </a:rPr>
              <a:t>Freedom of expression? Easy 9, right?</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The test reader expects an essay that shows mature understanding and defense of the prompt</a:t>
            </a:r>
          </a:p>
          <a:p>
            <a:r>
              <a:rPr lang="en-US" dirty="0">
                <a:latin typeface="Bookman Old Style" panose="02050604050505020204" pitchFamily="18" charset="0"/>
              </a:rPr>
              <a:t>Your paper must be specific and organized</a:t>
            </a:r>
          </a:p>
          <a:p>
            <a:r>
              <a:rPr lang="en-US" dirty="0">
                <a:latin typeface="Bookman Old Style" panose="02050604050505020204" pitchFamily="18" charset="0"/>
              </a:rPr>
              <a:t>It must adhere to the topic</a:t>
            </a:r>
          </a:p>
          <a:p>
            <a:r>
              <a:rPr lang="en-US" dirty="0">
                <a:latin typeface="Bookman Old Style" panose="02050604050505020204" pitchFamily="18" charset="0"/>
              </a:rPr>
              <a:t>It SHOULD NOT be plot summary</a:t>
            </a:r>
          </a:p>
          <a:p>
            <a:r>
              <a:rPr lang="en-US" dirty="0">
                <a:latin typeface="Bookman Old Style" panose="02050604050505020204" pitchFamily="18" charset="0"/>
              </a:rPr>
              <a:t>Your support should be cogent and insightful, rather than obvious or superficial</a:t>
            </a:r>
          </a:p>
        </p:txBody>
      </p:sp>
    </p:spTree>
    <p:extLst>
      <p:ext uri="{BB962C8B-B14F-4D97-AF65-F5344CB8AC3E}">
        <p14:creationId xmlns:p14="http://schemas.microsoft.com/office/powerpoint/2010/main" val="271033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latin typeface="Bookman Old Style" panose="02050604050505020204" pitchFamily="18" charset="0"/>
              </a:rPr>
              <a:t>What are the pitfalls?</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You can suffer from overconfidence because of the open nature of the essay</a:t>
            </a:r>
          </a:p>
          <a:p>
            <a:r>
              <a:rPr lang="en-US" dirty="0">
                <a:latin typeface="Bookman Old Style" panose="02050604050505020204" pitchFamily="18" charset="0"/>
              </a:rPr>
              <a:t>You may think you can depend upon memory rather than on preparation—ending up with obvious illustrations</a:t>
            </a:r>
          </a:p>
          <a:p>
            <a:r>
              <a:rPr lang="en-US" dirty="0">
                <a:latin typeface="Bookman Old Style" panose="02050604050505020204" pitchFamily="18" charset="0"/>
              </a:rPr>
              <a:t>You may ramble, be vague, or too general</a:t>
            </a:r>
          </a:p>
          <a:p>
            <a:r>
              <a:rPr lang="en-US" dirty="0">
                <a:latin typeface="Bookman Old Style" panose="02050604050505020204" pitchFamily="18" charset="0"/>
              </a:rPr>
              <a:t>You may make a mistake about the literature you’ve chosen (see #2)</a:t>
            </a:r>
          </a:p>
        </p:txBody>
      </p:sp>
    </p:spTree>
    <p:extLst>
      <p:ext uri="{BB962C8B-B14F-4D97-AF65-F5344CB8AC3E}">
        <p14:creationId xmlns:p14="http://schemas.microsoft.com/office/powerpoint/2010/main" val="226022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latin typeface="Bookman Old Style" panose="02050604050505020204" pitchFamily="18" charset="0"/>
              </a:rPr>
              <a:t>What kinds of lit may I use?</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Choose a full-length work to gain the most leverage in the essay (novel or play)</a:t>
            </a:r>
          </a:p>
          <a:p>
            <a:pPr lvl="1"/>
            <a:r>
              <a:rPr lang="en-US" dirty="0">
                <a:latin typeface="Bookman Old Style" panose="02050604050505020204" pitchFamily="18" charset="0"/>
              </a:rPr>
              <a:t>But, if it says “choose a work,” you may use a poem, short story, or nonfiction</a:t>
            </a:r>
          </a:p>
          <a:p>
            <a:r>
              <a:rPr lang="en-US" dirty="0">
                <a:latin typeface="Bookman Old Style" panose="02050604050505020204" pitchFamily="18" charset="0"/>
              </a:rPr>
              <a:t>NEVER use a film</a:t>
            </a:r>
          </a:p>
        </p:txBody>
      </p:sp>
    </p:spTree>
    <p:extLst>
      <p:ext uri="{BB962C8B-B14F-4D97-AF65-F5344CB8AC3E}">
        <p14:creationId xmlns:p14="http://schemas.microsoft.com/office/powerpoint/2010/main" val="412305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2400" dirty="0">
                <a:latin typeface="Bookman Old Style" panose="02050604050505020204" pitchFamily="18" charset="0"/>
              </a:rPr>
              <a:t>Must I use one of the suggested pieces of literature?</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lstStyle/>
          <a:p>
            <a:r>
              <a:rPr lang="en-US" dirty="0">
                <a:latin typeface="Bookman Old Style" panose="02050604050505020204" pitchFamily="18" charset="0"/>
              </a:rPr>
              <a:t>Nope.</a:t>
            </a:r>
          </a:p>
        </p:txBody>
      </p:sp>
    </p:spTree>
    <p:extLst>
      <p:ext uri="{BB962C8B-B14F-4D97-AF65-F5344CB8AC3E}">
        <p14:creationId xmlns:p14="http://schemas.microsoft.com/office/powerpoint/2010/main" val="399610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600" dirty="0">
                <a:latin typeface="Bookman Old Style" panose="02050604050505020204" pitchFamily="18" charset="0"/>
              </a:rPr>
              <a:t>What criteria do the readers use to rate a free-response essay?</a:t>
            </a:r>
          </a:p>
        </p:txBody>
      </p:sp>
      <p:sp>
        <p:nvSpPr>
          <p:cNvPr id="5" name="Content Placeholder 4">
            <a:extLst>
              <a:ext uri="{FF2B5EF4-FFF2-40B4-BE49-F238E27FC236}">
                <a16:creationId xmlns:a16="http://schemas.microsoft.com/office/drawing/2014/main" id="{75DD6A9F-2D53-425B-9B72-D5EF4006FE80}"/>
              </a:ext>
            </a:extLst>
          </p:cNvPr>
          <p:cNvSpPr>
            <a:spLocks noGrp="1"/>
          </p:cNvSpPr>
          <p:nvPr>
            <p:ph sz="quarter" idx="1"/>
          </p:nvPr>
        </p:nvSpPr>
        <p:spPr>
          <a:xfrm>
            <a:off x="381000" y="1828800"/>
            <a:ext cx="8305800" cy="4572000"/>
          </a:xfrm>
        </p:spPr>
        <p:txBody>
          <a:bodyPr>
            <a:normAutofit lnSpcReduction="10000"/>
          </a:bodyPr>
          <a:lstStyle/>
          <a:p>
            <a:r>
              <a:rPr lang="en-US" dirty="0">
                <a:latin typeface="Bookman Old Style" panose="02050604050505020204" pitchFamily="18" charset="0"/>
              </a:rPr>
              <a:t>Literary insights</a:t>
            </a:r>
          </a:p>
          <a:p>
            <a:r>
              <a:rPr lang="en-US" dirty="0">
                <a:latin typeface="Bookman Old Style" panose="02050604050505020204" pitchFamily="18" charset="0"/>
              </a:rPr>
              <a:t>Awareness of character</a:t>
            </a:r>
          </a:p>
          <a:p>
            <a:r>
              <a:rPr lang="en-US" dirty="0">
                <a:latin typeface="Bookman Old Style" panose="02050604050505020204" pitchFamily="18" charset="0"/>
              </a:rPr>
              <a:t>Comprehension of theme</a:t>
            </a:r>
          </a:p>
          <a:p>
            <a:r>
              <a:rPr lang="en-US" dirty="0">
                <a:latin typeface="Bookman Old Style" panose="02050604050505020204" pitchFamily="18" charset="0"/>
              </a:rPr>
              <a:t>Ability to transfer specific ideas and details to a universal concept</a:t>
            </a:r>
          </a:p>
          <a:p>
            <a:r>
              <a:rPr lang="en-US" dirty="0">
                <a:latin typeface="Bookman Old Style" panose="02050604050505020204" pitchFamily="18" charset="0"/>
              </a:rPr>
              <a:t>Mature form, content, style, and structure</a:t>
            </a:r>
          </a:p>
          <a:p>
            <a:r>
              <a:rPr lang="en-US" dirty="0">
                <a:latin typeface="Bookman Old Style" panose="02050604050505020204" pitchFamily="18" charset="0"/>
              </a:rPr>
              <a:t>Thoughtful connects</a:t>
            </a:r>
          </a:p>
          <a:p>
            <a:r>
              <a:rPr lang="en-US" dirty="0">
                <a:latin typeface="Bookman Old Style" panose="02050604050505020204" pitchFamily="18" charset="0"/>
              </a:rPr>
              <a:t>A well-organized essay written in a mature voice</a:t>
            </a:r>
          </a:p>
        </p:txBody>
      </p:sp>
    </p:spTree>
    <p:extLst>
      <p:ext uri="{BB962C8B-B14F-4D97-AF65-F5344CB8AC3E}">
        <p14:creationId xmlns:p14="http://schemas.microsoft.com/office/powerpoint/2010/main" val="420487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for college course (textbook design)</Template>
  <TotalTime>0</TotalTime>
  <Words>1713</Words>
  <Application>Microsoft Office PowerPoint</Application>
  <PresentationFormat>On-screen Show (4:3)</PresentationFormat>
  <Paragraphs>164</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Bookman Old Style</vt:lpstr>
      <vt:lpstr>Calibri</vt:lpstr>
      <vt:lpstr>Times New Roman</vt:lpstr>
      <vt:lpstr>Tw Cen MT</vt:lpstr>
      <vt:lpstr>Wingdings</vt:lpstr>
      <vt:lpstr>Wingdings 2</vt:lpstr>
      <vt:lpstr>Student presentation</vt:lpstr>
      <vt:lpstr>Free-response essay </vt:lpstr>
      <vt:lpstr>What is a free-response essay?</vt:lpstr>
      <vt:lpstr>What is its purpose?</vt:lpstr>
      <vt:lpstr>What makes it “free”?</vt:lpstr>
      <vt:lpstr>Freedom of expression? Easy 9, right?</vt:lpstr>
      <vt:lpstr>What are the pitfalls?</vt:lpstr>
      <vt:lpstr>What kinds of lit may I use?</vt:lpstr>
      <vt:lpstr>Must I use one of the suggested pieces of literature?</vt:lpstr>
      <vt:lpstr>What criteria do the readers use to rate a free-response essay?</vt:lpstr>
      <vt:lpstr>Sample question - 2009</vt:lpstr>
      <vt:lpstr>Sample question - 2014</vt:lpstr>
      <vt:lpstr>Sample question - 2017</vt:lpstr>
      <vt:lpstr>Example</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Choose a full-length work and write a well-organized essay in which you discuss the literal and/or figurative nature of the journey and how it affects characterization and theme. </vt:lpstr>
      <vt:lpstr>Common Problems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2017-10-18T20:27:42Z</dcterms:created>
  <dcterms:modified xsi:type="dcterms:W3CDTF">2017-10-24T11:36:43Z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